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9" r:id="rId34"/>
    <p:sldId id="288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6858000" cy="9144000"/>
  <p:embeddedFontLst>
    <p:embeddedFont>
      <p:font typeface="Poppins" panose="00000500000000000000" pitchFamily="2" charset="0"/>
      <p:regular r:id="rId43"/>
      <p:bold r:id="rId44"/>
      <p:italic r:id="rId45"/>
      <p:boldItalic r:id="rId46"/>
    </p:embeddedFont>
    <p:embeddedFont>
      <p:font typeface="Poppins Black" panose="00000A00000000000000" pitchFamily="2" charset="0"/>
      <p:bold r:id="rId47"/>
      <p:boldItalic r:id="rId48"/>
    </p:embeddedFont>
    <p:embeddedFont>
      <p:font typeface="Roboto" panose="020000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5" roundtripDataSignature="AMtx7mjhp30zCQ8aV48pFTrQQDBAcgyy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6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fd9b5454c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2fd9b5454c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d9b5454c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2fd9b5454c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fd9b5454c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g2fd9b5454c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fd9b5454c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g2fd9b5454c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d9b5454c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g2fd9b5454c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fd9b5454c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g2fd9b5454c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fd9b5454cf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fd9b5454cf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fd9b5454cf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g2fd9b5454cf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fd9b5454cf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g2fd9b5454cf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fd9b5454cf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g2fd9b5454cf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fd9b5454cf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" name="Google Shape;221;g2fd9b5454cf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fd9b5454cf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g2fd9b5454cf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fd9b5454cf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6" name="Google Shape;236;g2fd9b5454cf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fd9b5454c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g2fd9b5454c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fd9b5454cf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g2fd9b5454cf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fd9b5454c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g2fd9b5454c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fd9b5454cf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g2fd9b5454cf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fd9b5454cf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g2fd9b5454cf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fdb19df6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g2fdb19df6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fdb19df6d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g2fdb19df6d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f62f992837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g2f62f992837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fdb19df6d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Google Shape;296;g2fdb19df6d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fdb19df6d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4" name="Google Shape;304;g2fdb19df6d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fdb19df6d5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g2fdb19df6d5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db19df6d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g2fdb19df6d5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fdb19df6d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2fdb19df6d5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fdb19df6d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3" name="Google Shape;333;g2fdb19df6d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fdb19df6d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0" name="Google Shape;340;g2fdb19df6d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fdb19df6d5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g2fdb19df6d5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fdb19df6d5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g2fdb19df6d5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fdb19df6d5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g2fdb19df6d5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fd9b5454c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fd9b5454c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1" name="Google Shape;3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fac148607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g2fac148607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fd9b5454c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g2fd9b5454c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fac148607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g2fac148607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fd9b5454c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g2fd9b5454c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d9b5454c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g2fd9b5454c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" name="Google Shape;1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4" name="Google Shape;84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6"/>
          <p:cNvSpPr txBox="1">
            <a:spLocks noGrp="1"/>
          </p:cNvSpPr>
          <p:nvPr>
            <p:ph type="title"/>
          </p:nvPr>
        </p:nvSpPr>
        <p:spPr>
          <a:xfrm>
            <a:off x="1778775" y="365125"/>
            <a:ext cx="95751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1"/>
          </p:nvPr>
        </p:nvSpPr>
        <p:spPr>
          <a:xfrm>
            <a:off x="1686125" y="1825625"/>
            <a:ext cx="9667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7"/>
          <p:cNvSpPr txBox="1"/>
          <p:nvPr/>
        </p:nvSpPr>
        <p:spPr>
          <a:xfrm>
            <a:off x="4024312" y="2419708"/>
            <a:ext cx="41433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pt-BR" sz="4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Tema da aula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7"/>
          <p:cNvSpPr txBox="1"/>
          <p:nvPr/>
        </p:nvSpPr>
        <p:spPr>
          <a:xfrm>
            <a:off x="4200523" y="3392924"/>
            <a:ext cx="2896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Nome do Módulo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3" name="Google Shape;33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3" name="Google Shape;43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9" name="Google Shape;4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2" name="Google Shape;6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mericanas.com.b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7459750" y="5304725"/>
            <a:ext cx="460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3B3B3B"/>
                </a:solidFill>
                <a:latin typeface="Calibri"/>
                <a:ea typeface="Calibri"/>
                <a:cs typeface="Calibri"/>
                <a:sym typeface="Calibri"/>
              </a:rPr>
              <a:t>Professor</a:t>
            </a:r>
            <a:r>
              <a:rPr lang="pt-BR" sz="2800" b="0" i="0" u="none" strike="noStrike" cap="none">
                <a:solidFill>
                  <a:srgbClr val="3B3B3B"/>
                </a:solidFill>
                <a:latin typeface="Calibri"/>
                <a:ea typeface="Calibri"/>
                <a:cs typeface="Calibri"/>
                <a:sym typeface="Calibri"/>
              </a:rPr>
              <a:t>: André Ribeiro.</a:t>
            </a:r>
            <a:endParaRPr sz="1400" b="0" i="0" u="none" strike="noStrike" cap="none">
              <a:solidFill>
                <a:srgbClr val="3B3B3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g2fd9b5454cf_0_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2fd9b5454cf_0_26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World Wide Web - WWW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g2fd9b5454cf_0_26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</a:t>
            </a:r>
            <a:r>
              <a:rPr lang="pt-BR" sz="2400" b="1">
                <a:solidFill>
                  <a:schemeClr val="dk1"/>
                </a:solidFill>
              </a:rPr>
              <a:t>URLs</a:t>
            </a:r>
            <a:r>
              <a:rPr lang="pt-BR" sz="2400">
                <a:solidFill>
                  <a:schemeClr val="dk1"/>
                </a:solidFill>
              </a:rPr>
              <a:t> - Identificando os Documentos na Internet: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Uniform Resource Locator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Especifica o endereço Internet de um recurso encontrado em algum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computador conectado a Internet.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Todo arquivo(ou recurso) na Internet, não importa qual o protocolo de acesso, possui uma URL única.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</a:t>
            </a:r>
            <a:r>
              <a:rPr lang="pt-BR" sz="2400" b="1">
                <a:solidFill>
                  <a:schemeClr val="dk1"/>
                </a:solidFill>
              </a:rPr>
              <a:t>Através da URL</a:t>
            </a:r>
            <a:r>
              <a:rPr lang="pt-BR" sz="2400">
                <a:solidFill>
                  <a:schemeClr val="dk1"/>
                </a:solidFill>
              </a:rPr>
              <a:t>, os programas Web conseguem identificar o servidor e o diretório onde está localizado o arquivo referente a URL.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Ex:www.softex.com.br/professor/index.html</a:t>
            </a:r>
            <a:endParaRPr sz="2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g2fd9b5454cf_0_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2fd9b5454cf_0_32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World Wide Web - WWW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g2fd9b5454cf_0_32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Na verdade, os computadores utilizam-se de um endereço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numérico, chamado de endereço </a:t>
            </a:r>
            <a:r>
              <a:rPr lang="pt-BR" sz="2400" b="1">
                <a:solidFill>
                  <a:schemeClr val="dk1"/>
                </a:solidFill>
              </a:rPr>
              <a:t>IP</a:t>
            </a:r>
            <a:r>
              <a:rPr lang="pt-BR" sz="2400">
                <a:solidFill>
                  <a:schemeClr val="dk1"/>
                </a:solidFill>
              </a:rPr>
              <a:t>, para encontrar os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documentos na web.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Assim, o primeiro passo do browser ao buscar uma página na web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é descobrir o endereço IP da URL fornecida pelo usuário.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Esta abordagem é utilizada pois os endereços alfanuméricos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(:www.softex.com.br) são mais fáceis de serem tratados por nós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humanos do que os endereços IP (207.44.250.88).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Este trabalho de conversão é feito pelo protocolo DNS.</a:t>
            </a:r>
            <a:endParaRPr sz="2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g2fd9b5454cf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2fd9b5454cf_0_38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g2fd9b5454cf_0_38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Sistema de Nome de Domínio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É um sistema global de servidores que armazenam as localizações dos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Web sites.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Os browsers utilizam estes servidores para descobrir os endereços IP das URLs.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Exemplo: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• URL: www.softex.com.br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• Endereço IP: 207.44.250.58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g2fd9b5454cf_0_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2fd9b5454cf_0_50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g2fd9b5454cf_0_50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Conceitos de Internet.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3200">
                <a:solidFill>
                  <a:schemeClr val="dk1"/>
                </a:solidFill>
              </a:rPr>
              <a:t>Cliente</a:t>
            </a:r>
            <a:endParaRPr sz="3200">
              <a:solidFill>
                <a:schemeClr val="dk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3200">
                <a:solidFill>
                  <a:schemeClr val="dk1"/>
                </a:solidFill>
              </a:rPr>
              <a:t>Servidor</a:t>
            </a:r>
            <a:endParaRPr sz="3200">
              <a:solidFill>
                <a:schemeClr val="dk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3200">
                <a:solidFill>
                  <a:schemeClr val="dk1"/>
                </a:solidFill>
              </a:rPr>
              <a:t>URI</a:t>
            </a:r>
            <a:endParaRPr sz="3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g2fd9b5454cf_0_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2fd9b5454cf_0_56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Cliente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g2fd9b5454cf_0_56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2400">
                <a:solidFill>
                  <a:schemeClr val="dk1"/>
                </a:solidFill>
              </a:rPr>
              <a:t>Software usado para </a:t>
            </a:r>
            <a:r>
              <a:rPr lang="pt-BR" sz="2400" b="1">
                <a:solidFill>
                  <a:schemeClr val="dk1"/>
                </a:solidFill>
              </a:rPr>
              <a:t>comunicar-se</a:t>
            </a:r>
            <a:r>
              <a:rPr lang="pt-BR" sz="2400">
                <a:solidFill>
                  <a:schemeClr val="dk1"/>
                </a:solidFill>
              </a:rPr>
              <a:t> e trocar dados com o servidor,</a:t>
            </a:r>
            <a:endParaRPr sz="2400">
              <a:solidFill>
                <a:schemeClr val="dk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2400">
                <a:solidFill>
                  <a:schemeClr val="dk1"/>
                </a:solidFill>
              </a:rPr>
              <a:t>normalmente em outro computador;</a:t>
            </a: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2400">
                <a:solidFill>
                  <a:schemeClr val="dk1"/>
                </a:solidFill>
              </a:rPr>
              <a:t>Exemplos:</a:t>
            </a:r>
            <a:endParaRPr sz="2400">
              <a:solidFill>
                <a:schemeClr val="dk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2400">
                <a:solidFill>
                  <a:schemeClr val="dk1"/>
                </a:solidFill>
              </a:rPr>
              <a:t>Navegadores (Browsers): IE, Firefox, Chrome...;</a:t>
            </a:r>
            <a:endParaRPr sz="2400">
              <a:solidFill>
                <a:schemeClr val="dk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2400">
                <a:solidFill>
                  <a:schemeClr val="dk1"/>
                </a:solidFill>
              </a:rPr>
              <a:t>Applets (pequenos programas Java);</a:t>
            </a:r>
            <a:endParaRPr sz="2400">
              <a:solidFill>
                <a:schemeClr val="dk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2400">
                <a:solidFill>
                  <a:schemeClr val="dk1"/>
                </a:solidFill>
              </a:rPr>
              <a:t>Aplicações que acessam dados da WEB;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g2fd9b5454cf_0_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2fd9b5454cf_0_62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Cliente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g2fd9b5454cf_0_62"/>
          <p:cNvSpPr txBox="1"/>
          <p:nvPr/>
        </p:nvSpPr>
        <p:spPr>
          <a:xfrm>
            <a:off x="1646400" y="1619250"/>
            <a:ext cx="4648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Combinação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Software+Hardware que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fornece um ou mais serviços de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provimento de informações e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recursos computacionais a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outros computadores (clientes)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ligados a uma rede;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189" name="Google Shape;189;g2fd9b5454cf_0_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9049" y="2389350"/>
            <a:ext cx="5685600" cy="296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g2fd9b5454cf_0_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2fd9b5454cf_0_69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URI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g2fd9b5454cf_0_69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URI: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Identificador Uniforme de Recursos;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Cadeia de caracteres compacta usada para identificar ou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denominar um recurso da Internet;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Permite a interação com representações do recurso através de uma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rede, usando protocolos específicos;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São identificadas em grupos, definindo uma sintaxe específica e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protocolos associados;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g2fd9b5454cf_0_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2fd9b5454cf_0_76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URI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g2fd9b5454cf_0_76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Estrutura de um URI: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Estruturada em 3 partes: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1a parte: Descreve o protocolo de acesso de recurso;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Ex.: </a:t>
            </a:r>
            <a:r>
              <a:rPr lang="pt-BR" sz="2400" b="1">
                <a:solidFill>
                  <a:schemeClr val="dk1"/>
                </a:solidFill>
              </a:rPr>
              <a:t>http</a:t>
            </a:r>
            <a:r>
              <a:rPr lang="pt-BR" sz="2400">
                <a:solidFill>
                  <a:schemeClr val="dk1"/>
                </a:solidFill>
              </a:rPr>
              <a:t>://www.softex.com.br/notas.pdf;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Ex.: </a:t>
            </a:r>
            <a:r>
              <a:rPr lang="pt-BR" sz="2400" b="1">
                <a:solidFill>
                  <a:schemeClr val="dk1"/>
                </a:solidFill>
              </a:rPr>
              <a:t>https</a:t>
            </a:r>
            <a:r>
              <a:rPr lang="pt-BR" sz="2400">
                <a:solidFill>
                  <a:schemeClr val="dk1"/>
                </a:solidFill>
              </a:rPr>
              <a:t>://www.banco.com/acessar_conta.jsp;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2a parte: Identifica a máquina hospedeira;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Ex.: http:/</a:t>
            </a:r>
            <a:r>
              <a:rPr lang="pt-BR" sz="2400" b="1">
                <a:solidFill>
                  <a:schemeClr val="dk1"/>
                </a:solidFill>
              </a:rPr>
              <a:t>/www. softex.com.br</a:t>
            </a:r>
            <a:r>
              <a:rPr lang="pt-BR" sz="2400">
                <a:solidFill>
                  <a:schemeClr val="dk1"/>
                </a:solidFill>
              </a:rPr>
              <a:t>/notas.pdf;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Ex.: https://</a:t>
            </a:r>
            <a:r>
              <a:rPr lang="pt-BR" sz="2400" b="1">
                <a:solidFill>
                  <a:schemeClr val="dk1"/>
                </a:solidFill>
              </a:rPr>
              <a:t>www.banco.com</a:t>
            </a:r>
            <a:r>
              <a:rPr lang="pt-BR" sz="2400">
                <a:solidFill>
                  <a:schemeClr val="dk1"/>
                </a:solidFill>
              </a:rPr>
              <a:t>/acessar_conta.jsp;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3a parte: Indica o recurso a ser acessado;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Ex.: http://www. softex.com.br/</a:t>
            </a:r>
            <a:r>
              <a:rPr lang="pt-BR" sz="2400" b="1">
                <a:solidFill>
                  <a:schemeClr val="dk1"/>
                </a:solidFill>
              </a:rPr>
              <a:t>notas.pdf</a:t>
            </a:r>
            <a:r>
              <a:rPr lang="pt-BR" sz="2400">
                <a:solidFill>
                  <a:schemeClr val="dk1"/>
                </a:solidFill>
              </a:rPr>
              <a:t>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Ex.: https://www.banco.com/</a:t>
            </a:r>
            <a:r>
              <a:rPr lang="pt-BR" sz="2400" b="1">
                <a:solidFill>
                  <a:schemeClr val="dk1"/>
                </a:solidFill>
              </a:rPr>
              <a:t>acessar_conta.jsp</a:t>
            </a:r>
            <a:r>
              <a:rPr lang="pt-BR" sz="2400">
                <a:solidFill>
                  <a:schemeClr val="dk1"/>
                </a:solidFill>
              </a:rPr>
              <a:t>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g2fd9b5454cf_0_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2fd9b5454cf_0_88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URI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g2fd9b5454cf_0_88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</a:t>
            </a:r>
            <a:r>
              <a:rPr lang="pt-BR" sz="2400" b="1">
                <a:solidFill>
                  <a:schemeClr val="dk1"/>
                </a:solidFill>
              </a:rPr>
              <a:t>Web Services</a:t>
            </a:r>
            <a:r>
              <a:rPr lang="pt-BR" sz="2400">
                <a:solidFill>
                  <a:schemeClr val="dk1"/>
                </a:solidFill>
              </a:rPr>
              <a:t> são uma forma padronizada de </a:t>
            </a:r>
            <a:r>
              <a:rPr lang="pt-BR" sz="2400" b="1">
                <a:solidFill>
                  <a:schemeClr val="dk1"/>
                </a:solidFill>
              </a:rPr>
              <a:t>integrar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sistemas</a:t>
            </a:r>
            <a:r>
              <a:rPr lang="pt-BR" sz="2400">
                <a:solidFill>
                  <a:schemeClr val="dk1"/>
                </a:solidFill>
              </a:rPr>
              <a:t> onde uma aplicação oferece um serviço HTTP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(o servidor) e a outra o consome (cliente).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É um método de </a:t>
            </a:r>
            <a:r>
              <a:rPr lang="pt-BR" sz="2400" b="1">
                <a:solidFill>
                  <a:schemeClr val="dk1"/>
                </a:solidFill>
              </a:rPr>
              <a:t>comunicação</a:t>
            </a:r>
            <a:r>
              <a:rPr lang="pt-BR" sz="2400">
                <a:solidFill>
                  <a:schemeClr val="dk1"/>
                </a:solidFill>
              </a:rPr>
              <a:t> entre máquina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(computador-computador) em uma rede.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Os Web Services foram criados com o objetivo de</a:t>
            </a: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possibilitar a </a:t>
            </a:r>
            <a:r>
              <a:rPr lang="pt-BR" sz="2400" b="1">
                <a:solidFill>
                  <a:schemeClr val="dk1"/>
                </a:solidFill>
              </a:rPr>
              <a:t>interoperabilidade</a:t>
            </a:r>
            <a:r>
              <a:rPr lang="pt-BR" sz="2400">
                <a:solidFill>
                  <a:schemeClr val="dk1"/>
                </a:solidFill>
              </a:rPr>
              <a:t> entre os sistemas.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g2fd9b5454cf_0_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fd9b5454cf_0_94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URI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g2fd9b5454cf_0_94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218" name="Google Shape;218;g2fd9b5454cf_0_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5025" y="1085573"/>
            <a:ext cx="6373549" cy="44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"/>
          <p:cNvSpPr txBox="1"/>
          <p:nvPr/>
        </p:nvSpPr>
        <p:spPr>
          <a:xfrm>
            <a:off x="4024312" y="2419708"/>
            <a:ext cx="4143375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pt-BR" sz="4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Tema da aula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4174125" y="3982775"/>
            <a:ext cx="3595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Web Services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g2fd9b5454cf_0_1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g2fd9b5454cf_0_101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URI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g2fd9b5454cf_0_101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Existem basicamente 2 modelos de implementação de web service: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Baseados em SOAP; 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Baseados em REST.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g2fd9b5454cf_0_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2fd9b5454cf_0_107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Definições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g2fd9b5454cf_0_107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233" name="Google Shape;233;g2fd9b5454cf_0_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5000" y="1212150"/>
            <a:ext cx="6128346" cy="461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g2fd9b5454cf_0_1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2fd9b5454cf_0_115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Definições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g2fd9b5454cf_0_115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241" name="Google Shape;241;g2fd9b5454cf_0_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3763" y="1126463"/>
            <a:ext cx="7096075" cy="460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g2fd9b5454cf_0_1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2fd9b5454cf_0_123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SOAP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g2fd9b5454cf_0_123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Acrônimo que significa Simple Object Access Protocol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(Protocolo Simples de Acesso a Objetos)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</a:t>
            </a:r>
            <a:r>
              <a:rPr lang="pt-BR" sz="2400" b="1">
                <a:solidFill>
                  <a:schemeClr val="dk1"/>
                </a:solidFill>
              </a:rPr>
              <a:t>É o protocolo de mensagens</a:t>
            </a:r>
            <a:r>
              <a:rPr lang="pt-BR" sz="2400">
                <a:solidFill>
                  <a:schemeClr val="dk1"/>
                </a:solidFill>
              </a:rPr>
              <a:t> que especifica a forma de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comunicação entre os web services e seus clientes.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Seu propósito </a:t>
            </a:r>
            <a:r>
              <a:rPr lang="pt-BR" sz="2400" b="1">
                <a:solidFill>
                  <a:schemeClr val="dk1"/>
                </a:solidFill>
              </a:rPr>
              <a:t>é prover extensibilidade, neutralidade e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independência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Com o uso do SOAP reduz-se o </a:t>
            </a:r>
            <a:r>
              <a:rPr lang="pt-BR" sz="2400" b="1">
                <a:solidFill>
                  <a:schemeClr val="dk1"/>
                </a:solidFill>
              </a:rPr>
              <a:t>acoplamento</a:t>
            </a:r>
            <a:r>
              <a:rPr lang="pt-BR" sz="2400">
                <a:solidFill>
                  <a:schemeClr val="dk1"/>
                </a:solidFill>
              </a:rPr>
              <a:t> entre os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sistemas.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g2fd9b5454cf_0_1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2fd9b5454cf_0_129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SOAP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g2fd9b5454cf_0_129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Ele utiliza frequentemente o protocolo </a:t>
            </a:r>
            <a:r>
              <a:rPr lang="pt-BR" sz="2400" b="1">
                <a:solidFill>
                  <a:schemeClr val="dk1"/>
                </a:solidFill>
              </a:rPr>
              <a:t>HTTP</a:t>
            </a:r>
            <a:r>
              <a:rPr lang="pt-BR" sz="2400">
                <a:solidFill>
                  <a:schemeClr val="dk1"/>
                </a:solidFill>
              </a:rPr>
              <a:t> (Hypertext Transfer Protocol)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para intercâmbio de mensagens em formato </a:t>
            </a:r>
            <a:r>
              <a:rPr lang="pt-BR" sz="2400" b="1">
                <a:solidFill>
                  <a:schemeClr val="dk1"/>
                </a:solidFill>
              </a:rPr>
              <a:t>XML.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Um dos grandes benefícios do SOAP é que ele é </a:t>
            </a:r>
            <a:r>
              <a:rPr lang="pt-BR" sz="2400" b="1">
                <a:solidFill>
                  <a:schemeClr val="dk1"/>
                </a:solidFill>
              </a:rPr>
              <a:t>aberto</a:t>
            </a:r>
            <a:r>
              <a:rPr lang="pt-BR" sz="2400">
                <a:solidFill>
                  <a:schemeClr val="dk1"/>
                </a:solidFill>
              </a:rPr>
              <a:t> e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foi adotado pela maioria das grandes empresas de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hardware e software.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2fd9b5454cf_0_1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2fd9b5454cf_0_135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SOAP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g2fd9b5454cf_0_135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263" name="Google Shape;263;g2fd9b5454cf_0_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0400" y="1333625"/>
            <a:ext cx="7162800" cy="436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g2fd9b5454cf_0_1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g2fd9b5454cf_0_142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SOAP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g2fd9b5454cf_0_142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A mensagem SOAP funciona como um pacote para transportar dados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encapsulados em documentos no formato XML.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• Os componentes básicos da mensagem SOAP são: envelope, cabeçalho, corpo e erro.</a:t>
            </a:r>
            <a:endParaRPr/>
          </a:p>
        </p:txBody>
      </p:sp>
      <p:pic>
        <p:nvPicPr>
          <p:cNvPr id="271" name="Google Shape;271;g2fd9b5454cf_0_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2513" y="3151263"/>
            <a:ext cx="6924675" cy="261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g2fd9b5454cf_0_1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2fd9b5454cf_0_150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SOAP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g2fd9b5454cf_0_150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9" name="Google Shape;279;g2fd9b5454cf_0_1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8025" y="1619238"/>
            <a:ext cx="7067550" cy="41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g2fdb19df6d5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2fdb19df6d5_0_0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g2fdb19df6d5_0_0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Roteiro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• Definição do Modelo REST;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• Funcionamento do Modelo REST;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• Exemplos de uso do Modelo REST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g2fdb19df6d5_0_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2fdb19df6d5_0_6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g2fdb19df6d5_0_6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O modelo REST (Representational State Transfer - Transferência de Estado Representacional) é uma outra abordagem, uma alternativa ao SOAP, que estudamos até aqui.</a:t>
            </a:r>
            <a:endParaRPr sz="2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O REST é mais que um protocolo, é um estilo arquitetural.</a:t>
            </a:r>
            <a:endParaRPr sz="2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>
                <a:solidFill>
                  <a:schemeClr val="dk1"/>
                </a:solidFill>
              </a:rPr>
              <a:t>Ele foi proposto em 2000 por um pesquisador da University of California, Irvine chamado Roy Fielding.</a:t>
            </a:r>
            <a:endParaRPr sz="2200" b="1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Trata-se de um padrão aberto, não proprietário de nenhuma empresa.</a:t>
            </a:r>
            <a:endParaRPr sz="2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dk1"/>
                </a:solidFill>
              </a:rPr>
              <a:t>As principais propriedades do REST são as seguintes:</a:t>
            </a:r>
            <a:endParaRPr sz="2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2f62f992837_0_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2f62f992837_0_79"/>
          <p:cNvSpPr txBox="1"/>
          <p:nvPr/>
        </p:nvSpPr>
        <p:spPr>
          <a:xfrm>
            <a:off x="1646400" y="473050"/>
            <a:ext cx="1027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Padrões Arquiteturais</a:t>
            </a:r>
            <a:endParaRPr sz="28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g2f62f992837_0_79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1" i="0" u="none" strike="noStrike" cap="none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Padrões arquiteturais</a:t>
            </a:r>
            <a:r>
              <a:rPr lang="pt-BR" sz="2400" b="0" i="0" u="none" strike="noStrike" cap="none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propõem uma organização de mais alto nível para sistemas de software, incluindo seus principais módulos e as relações entre eles (Valente, 2020). </a:t>
            </a: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g2fdb19df6d5_0_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2fdb19df6d5_0_12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g2fdb19df6d5_0_12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301" name="Google Shape;301;g2fdb19df6d5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4087" y="1160000"/>
            <a:ext cx="7715417" cy="453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g2fdb19df6d5_0_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g2fdb19df6d5_0_19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g2fdb19df6d5_0_19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Comparativamente ao SOAP, as principais vantagens do REST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são a sua </a:t>
            </a:r>
            <a:r>
              <a:rPr lang="pt-BR" sz="2400" b="1">
                <a:solidFill>
                  <a:schemeClr val="dk1"/>
                </a:solidFill>
              </a:rPr>
              <a:t>simplicidade e baixo overhead de comunicação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Outra característica importante é que ele permite a </a:t>
            </a:r>
            <a:r>
              <a:rPr lang="pt-BR" sz="2400" b="1">
                <a:solidFill>
                  <a:schemeClr val="dk1"/>
                </a:solidFill>
              </a:rPr>
              <a:t>alta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escalabilidade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Alta escalabilidade</a:t>
            </a:r>
            <a:r>
              <a:rPr lang="pt-BR" sz="2400">
                <a:solidFill>
                  <a:schemeClr val="dk1"/>
                </a:solidFill>
              </a:rPr>
              <a:t> é a capacidade de um sistema escalar, isto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é, </a:t>
            </a:r>
            <a:r>
              <a:rPr lang="pt-BR" sz="2400" b="1">
                <a:solidFill>
                  <a:schemeClr val="dk1"/>
                </a:solidFill>
              </a:rPr>
              <a:t>manter a boa performance mesmo quando o número de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requisições aumenta muito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2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g2fdb19df6d5_0_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g2fdb19df6d5_0_25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g2fdb19df6d5_0_25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As comunicação com web services REST, por outro lado,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é bem enxuta.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Na verdade, nada impede que um web service REST se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comunique por meio de mensagens XML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Mas, quase sempre, </a:t>
            </a:r>
            <a:r>
              <a:rPr lang="pt-BR" sz="2400" b="1">
                <a:solidFill>
                  <a:schemeClr val="dk1"/>
                </a:solidFill>
              </a:rPr>
              <a:t>web services RESTful recebem e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transmitem mensagens no formato </a:t>
            </a:r>
            <a:r>
              <a:rPr lang="pt-BR" sz="2400" b="1">
                <a:solidFill>
                  <a:srgbClr val="0000FF"/>
                </a:solidFill>
              </a:rPr>
              <a:t>JSON</a:t>
            </a:r>
            <a:r>
              <a:rPr lang="pt-BR" sz="2400">
                <a:solidFill>
                  <a:srgbClr val="0000FF"/>
                </a:solidFill>
              </a:rPr>
              <a:t>.</a:t>
            </a:r>
            <a:endParaRPr sz="2400">
              <a:solidFill>
                <a:srgbClr val="0000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g2fdb19df6d5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g2fdb19df6d5_0_38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g2fdb19df6d5_0_38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O JSON (JavaScript Object Notation) é um formato auto descritivo mais leve que o XML.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Veja abaixo um exemplo de comparativo entre 2 documentos: um XML versus um JSON.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Note como </a:t>
            </a:r>
            <a:r>
              <a:rPr lang="pt-BR" sz="2400" b="1">
                <a:solidFill>
                  <a:schemeClr val="dk1"/>
                </a:solidFill>
              </a:rPr>
              <a:t>a mensagem JSON consome bem menos bytes</a:t>
            </a:r>
            <a:r>
              <a:rPr lang="pt-BR" sz="2400">
                <a:solidFill>
                  <a:schemeClr val="dk1"/>
                </a:solidFill>
              </a:rPr>
              <a:t> para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transmitir as mesmas informações.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Esse comparativo resume bem 2 vantagens do REST: </a:t>
            </a:r>
            <a:r>
              <a:rPr lang="pt-BR" sz="2400" b="1">
                <a:solidFill>
                  <a:schemeClr val="dk1"/>
                </a:solidFill>
              </a:rPr>
              <a:t>simplicidade e baixo overhead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g2fdb19df6d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g2fdb19df6d5_0_31"/>
          <p:cNvSpPr txBox="1"/>
          <p:nvPr/>
        </p:nvSpPr>
        <p:spPr>
          <a:xfrm>
            <a:off x="551891" y="-1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 dirty="0">
                <a:solidFill>
                  <a:schemeClr val="dk1"/>
                </a:solidFill>
              </a:rPr>
              <a:t>WEB SERVICES - REST</a:t>
            </a:r>
            <a:endParaRPr sz="3600" b="1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g2fdb19df6d5_0_31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323" name="Google Shape;323;g2fdb19df6d5_0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7632" y="1087350"/>
            <a:ext cx="7575623" cy="572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g2fdb19df6d5_0_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2fdb19df6d5_0_44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Google Shape;337;g2fdb19df6d5_0_44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O REST também tem </a:t>
            </a:r>
            <a:r>
              <a:rPr lang="pt-BR" sz="2400" b="1">
                <a:solidFill>
                  <a:schemeClr val="dk1"/>
                </a:solidFill>
              </a:rPr>
              <a:t>desvantagens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Uma dessas desvantagens é que ele é</a:t>
            </a:r>
            <a:r>
              <a:rPr lang="pt-BR" sz="2400" b="1">
                <a:solidFill>
                  <a:schemeClr val="dk1"/>
                </a:solidFill>
              </a:rPr>
              <a:t> menos seguro</a:t>
            </a:r>
            <a:r>
              <a:rPr lang="pt-BR" sz="2400">
                <a:solidFill>
                  <a:schemeClr val="dk1"/>
                </a:solidFill>
              </a:rPr>
              <a:t> que o SOAP.</a:t>
            </a:r>
            <a:endParaRPr sz="2400">
              <a:solidFill>
                <a:schemeClr val="dk1"/>
              </a:solidFill>
            </a:endParaRPr>
          </a:p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4572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O protocolo SOAP tem recursos avançados que incrementam a</a:t>
            </a:r>
            <a:endParaRPr sz="2400">
              <a:solidFill>
                <a:schemeClr val="dk1"/>
              </a:solidFill>
            </a:endParaRPr>
          </a:p>
          <a:p>
            <a:pPr marL="13716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segurança da informação como criptografia, autenticação seguras,etc.</a:t>
            </a:r>
            <a:endParaRPr sz="2400">
              <a:solidFill>
                <a:schemeClr val="dk1"/>
              </a:solidFill>
            </a:endParaRPr>
          </a:p>
          <a:p>
            <a:pPr marL="457200" lvl="0" indent="4572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O REST não tem tantos recursos de segurança.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Outra desvantagem é a inexistência no REST de </a:t>
            </a:r>
            <a:r>
              <a:rPr lang="pt-BR" sz="2400" b="1">
                <a:solidFill>
                  <a:schemeClr val="dk1"/>
                </a:solidFill>
              </a:rPr>
              <a:t>controle transacional</a:t>
            </a:r>
            <a:r>
              <a:rPr lang="pt-BR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2fdb19df6d5_0_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2fdb19df6d5_0_50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" name="Google Shape;344;g2fdb19df6d5_0_50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</a:t>
            </a:r>
            <a:r>
              <a:rPr lang="pt-BR" sz="2400" b="1">
                <a:solidFill>
                  <a:schemeClr val="dk1"/>
                </a:solidFill>
              </a:rPr>
              <a:t>Controle transacional </a:t>
            </a:r>
            <a:r>
              <a:rPr lang="pt-BR" sz="2400">
                <a:solidFill>
                  <a:schemeClr val="dk1"/>
                </a:solidFill>
              </a:rPr>
              <a:t>é quando você consegue estabelecer uma comunicação que obedeça a uma transação.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</a:t>
            </a:r>
            <a:r>
              <a:rPr lang="pt-BR" sz="2400" b="1">
                <a:solidFill>
                  <a:schemeClr val="dk1"/>
                </a:solidFill>
              </a:rPr>
              <a:t>Uma transação é um conjunto de operações que devem obrigatoriamente ser executadas em conjunto.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• Ou executa todas, ou não executa nenhuma.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g2fdb19df6d5_0_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g2fdb19df6d5_0_56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g2fdb19df6d5_0_56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chemeClr val="dk1"/>
                </a:solidFill>
              </a:rPr>
              <a:t>Exemplo: um transferência bancária.</a:t>
            </a: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352" name="Google Shape;352;g2fdb19df6d5_0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3600" y="2141050"/>
            <a:ext cx="5936400" cy="33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g2fdb19df6d5_0_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2fdb19df6d5_0_63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g2fdb19df6d5_0_63"/>
          <p:cNvSpPr txBox="1"/>
          <p:nvPr/>
        </p:nvSpPr>
        <p:spPr>
          <a:xfrm>
            <a:off x="1646400" y="1207964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</a:rPr>
              <a:t>A forma de trabalhar no REST é por meio de uma série de métodos HTTP que permitem criação, atualização, deleção e consulta de dados.</a:t>
            </a:r>
            <a:endParaRPr sz="2400" dirty="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pic>
        <p:nvPicPr>
          <p:cNvPr id="360" name="Google Shape;360;g2fdb19df6d5_0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0087" y="2321753"/>
            <a:ext cx="8343425" cy="324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g2fdb19df6d5_0_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g2fdb19df6d5_0_71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REST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g2fdb19df6d5_0_71"/>
          <p:cNvSpPr txBox="1"/>
          <p:nvPr/>
        </p:nvSpPr>
        <p:spPr>
          <a:xfrm>
            <a:off x="1646400" y="1619250"/>
            <a:ext cx="10270800" cy="4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  <p:pic>
        <p:nvPicPr>
          <p:cNvPr id="368" name="Google Shape;368;g2fdb19df6d5_0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7537" y="1121688"/>
            <a:ext cx="6718681" cy="5611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2fd9b5454cf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2fd9b5454cf_0_0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g2fd9b5454cf_0_0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800" b="1">
                <a:solidFill>
                  <a:schemeClr val="dk1"/>
                </a:solidFill>
              </a:rPr>
              <a:t>WEB SERVICES</a:t>
            </a: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g2fac148607d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2fac148607d_0_7"/>
          <p:cNvSpPr txBox="1"/>
          <p:nvPr/>
        </p:nvSpPr>
        <p:spPr>
          <a:xfrm>
            <a:off x="1646400" y="473050"/>
            <a:ext cx="10270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3600" b="1">
                <a:solidFill>
                  <a:schemeClr val="dk1"/>
                </a:solidFill>
              </a:rPr>
              <a:t>WEB SERVICES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g2fac148607d_0_7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pt-BR" sz="2800" b="1">
                <a:solidFill>
                  <a:schemeClr val="dk1"/>
                </a:solidFill>
              </a:rPr>
              <a:t>Conceitos</a:t>
            </a:r>
            <a:endParaRPr sz="2800" b="1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pt-BR" sz="2800" b="1">
                <a:solidFill>
                  <a:schemeClr val="dk1"/>
                </a:solidFill>
              </a:rPr>
              <a:t>Introdução a Web Services;</a:t>
            </a:r>
            <a:endParaRPr sz="2800" b="1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pt-BR" sz="2800" b="1">
                <a:solidFill>
                  <a:schemeClr val="dk1"/>
                </a:solidFill>
              </a:rPr>
              <a:t>Arquitetura Cliente-Servidor;</a:t>
            </a:r>
            <a:endParaRPr sz="2800" b="1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pt-BR" sz="2800" b="1">
                <a:solidFill>
                  <a:schemeClr val="dk1"/>
                </a:solidFill>
              </a:rPr>
              <a:t>Conceitos básicos de Web Services.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g2fd9b5454cf_0_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2fd9b5454cf_0_6"/>
          <p:cNvSpPr txBox="1"/>
          <p:nvPr/>
        </p:nvSpPr>
        <p:spPr>
          <a:xfrm>
            <a:off x="1646400" y="473050"/>
            <a:ext cx="10270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3600" b="1">
                <a:solidFill>
                  <a:schemeClr val="dk1"/>
                </a:solidFill>
              </a:rPr>
              <a:t>WEB SERVICES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g2fd9b5454cf_0_6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chemeClr val="dk1"/>
                </a:solidFill>
              </a:rPr>
              <a:t>Funcionamento: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pt-BR" sz="2400">
                <a:solidFill>
                  <a:schemeClr val="dk1"/>
                </a:solidFill>
              </a:rPr>
              <a:t>O usuário digita um endereço no navegador (browser), ou clica em um link.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pt-BR" sz="2400">
                <a:solidFill>
                  <a:schemeClr val="dk1"/>
                </a:solidFill>
              </a:rPr>
              <a:t>O Navegador faz a requisição ao servidor Web.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pt-BR" sz="2400">
                <a:solidFill>
                  <a:schemeClr val="dk1"/>
                </a:solidFill>
              </a:rPr>
              <a:t>O servidor Web recebe o pedido do cliente, procura a página requisitada e a envia de volta para o cliente.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pt-BR" sz="2400">
                <a:solidFill>
                  <a:schemeClr val="dk1"/>
                </a:solidFill>
              </a:rPr>
              <a:t>Ao receber a página em HTML, o navegador interpreta o código HTML e exibe a página formatada (sem o HTML) na tela do usuário.</a:t>
            </a:r>
            <a:endParaRPr sz="28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2fac148607d_0_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2fac148607d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9225" y="418325"/>
            <a:ext cx="10357024" cy="54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g2fd9b5454cf_0_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2fd9b5454cf_0_19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World Wide Web - WWW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g2fd9b5454cf_0_19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O conteúdo da  WWW é composto por arquivos chamados de </a:t>
            </a:r>
            <a:r>
              <a:rPr lang="pt-BR" sz="2400" b="1">
                <a:solidFill>
                  <a:schemeClr val="dk1"/>
                </a:solidFill>
              </a:rPr>
              <a:t>páginas Web, </a:t>
            </a:r>
            <a:r>
              <a:rPr lang="pt-BR" sz="2400">
                <a:solidFill>
                  <a:schemeClr val="dk1"/>
                </a:solidFill>
              </a:rPr>
              <a:t>contendo informações e links para recursos (documentos, imagens, pdf, vídeos, etc) espalhados pela internet.</a:t>
            </a:r>
            <a:endParaRPr sz="2400" b="0" i="0" u="none" strike="noStrike" cap="none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g2fd9b5454cf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8225" y="2872425"/>
            <a:ext cx="4055550" cy="289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g2fd9b5454cf_0_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2fd9b5454cf_0_13"/>
          <p:cNvSpPr txBox="1"/>
          <p:nvPr/>
        </p:nvSpPr>
        <p:spPr>
          <a:xfrm>
            <a:off x="1646400" y="473050"/>
            <a:ext cx="10270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800" b="1">
                <a:solidFill>
                  <a:schemeClr val="dk1"/>
                </a:solidFill>
              </a:rPr>
              <a:t>WEB SERVICES - World Wide Web - WWW</a:t>
            </a:r>
            <a:endParaRPr sz="36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g2fd9b5454cf_0_13"/>
          <p:cNvSpPr txBox="1"/>
          <p:nvPr/>
        </p:nvSpPr>
        <p:spPr>
          <a:xfrm>
            <a:off x="1646400" y="1619250"/>
            <a:ext cx="102708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</a:rPr>
              <a:t>Qualquer recurso disponível na Internet é unicamente identificadopelo seu endereço, que é chamado de </a:t>
            </a:r>
            <a:r>
              <a:rPr lang="pt-BR" sz="2400" b="1">
                <a:solidFill>
                  <a:schemeClr val="dk1"/>
                </a:solidFill>
              </a:rPr>
              <a:t>URL.</a:t>
            </a: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u="sng">
                <a:solidFill>
                  <a:srgbClr val="0563C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https://www.americanas.com.br/</a:t>
            </a:r>
            <a:r>
              <a:rPr lang="pt-BR" sz="28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1470</Words>
  <Application>Microsoft Office PowerPoint</Application>
  <PresentationFormat>Widescreen</PresentationFormat>
  <Paragraphs>271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Poppins Black</vt:lpstr>
      <vt:lpstr>Roboto</vt:lpstr>
      <vt:lpstr>Calibri</vt:lpstr>
      <vt:lpstr>Poppins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Isaias Dias</dc:creator>
  <cp:lastModifiedBy>José Alfredo Ferreira Costa</cp:lastModifiedBy>
  <cp:revision>1</cp:revision>
  <dcterms:created xsi:type="dcterms:W3CDTF">2024-04-19T17:58:12Z</dcterms:created>
  <dcterms:modified xsi:type="dcterms:W3CDTF">2024-10-23T15:56:07Z</dcterms:modified>
</cp:coreProperties>
</file>